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80" r:id="rId2"/>
    <p:sldId id="281" r:id="rId3"/>
    <p:sldId id="282" r:id="rId4"/>
    <p:sldId id="331" r:id="rId5"/>
    <p:sldId id="332" r:id="rId6"/>
    <p:sldId id="333" r:id="rId7"/>
    <p:sldId id="352" r:id="rId8"/>
    <p:sldId id="336" r:id="rId9"/>
    <p:sldId id="337" r:id="rId10"/>
    <p:sldId id="338" r:id="rId11"/>
    <p:sldId id="339" r:id="rId12"/>
    <p:sldId id="340" r:id="rId13"/>
    <p:sldId id="341" r:id="rId14"/>
    <p:sldId id="342" r:id="rId15"/>
    <p:sldId id="343" r:id="rId16"/>
    <p:sldId id="344" r:id="rId17"/>
    <p:sldId id="345" r:id="rId18"/>
    <p:sldId id="346" r:id="rId19"/>
    <p:sldId id="347" r:id="rId20"/>
    <p:sldId id="348" r:id="rId21"/>
    <p:sldId id="349" r:id="rId22"/>
    <p:sldId id="350" r:id="rId23"/>
    <p:sldId id="351" r:id="rId2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146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D27076-87EC-495B-AAC2-FF5BDF1B7EC7}" type="datetimeFigureOut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D07C6C-2EA0-46FE-A1E2-137EBBFE46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6807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D07C6C-2EA0-46FE-A1E2-137EBBFE4641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11000402020202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11000402020202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9670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F1ECC-138C-4BB6-959C-DD0510523457}" type="datetime1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4961-CC3E-4AFB-90AD-8CB1D8E998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5463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A9FEB9-3CCD-49E9-A09E-76A071146E39}" type="datetime1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4961-CC3E-4AFB-90AD-8CB1D8E998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6062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C426A-AD0F-484D-9015-391C7C328FF2}" type="datetime1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4961-CC3E-4AFB-90AD-8CB1D8E998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6835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5B159-B330-4149-911C-91A708A31897}" type="datetime1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4961-CC3E-4AFB-90AD-8CB1D8E998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762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095E8-886D-41B7-8221-C27A9EE5F2C0}" type="datetime1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4961-CC3E-4AFB-90AD-8CB1D8E998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656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684BD-ACE4-4D0B-A994-80F4D3277B53}" type="datetime1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4961-CC3E-4AFB-90AD-8CB1D8E998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1425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0251A1-37A9-498B-987C-C3AE2207D41E}" type="datetime1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4961-CC3E-4AFB-90AD-8CB1D8E998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149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534CE-24BA-4B69-9D09-F4FBAAD1E964}" type="datetime1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4961-CC3E-4AFB-90AD-8CB1D8E998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160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AA502-96B9-4427-B1A0-21FD57DF208A}" type="datetime1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4961-CC3E-4AFB-90AD-8CB1D8E998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6704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2B5B0-A185-417C-935D-3BF0FD713C4D}" type="datetime1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4961-CC3E-4AFB-90AD-8CB1D8E998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72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899E5-6350-41A5-8354-E44DD8E00A98}" type="datetime1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4961-CC3E-4AFB-90AD-8CB1D8E998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8836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01C9A-6334-4B12-B674-36CBC2AF78EB}" type="datetime1">
              <a:rPr kumimoji="1" lang="ja-JP" altLang="en-US" smtClean="0"/>
              <a:t>2026/7/22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D4961-CC3E-4AFB-90AD-8CB1D8E998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6667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0DD48AD-1130-164F-C7E8-0791D4CB8EBD}"/>
              </a:ext>
            </a:extLst>
          </p:cNvPr>
          <p:cNvSpPr txBox="1"/>
          <p:nvPr/>
        </p:nvSpPr>
        <p:spPr>
          <a:xfrm>
            <a:off x="493541" y="178046"/>
            <a:ext cx="891891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２０</a:t>
            </a:r>
            <a:r>
              <a:rPr lang="en-US" altLang="ja-JP" sz="28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26</a:t>
            </a:r>
            <a:r>
              <a:rPr kumimoji="0" lang="ja-JP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年度 </a:t>
            </a:r>
            <a:endParaRPr kumimoji="0" lang="en-US" altLang="ja-JP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lvl="0" algn="ctr">
              <a:defRPr/>
            </a:pPr>
            <a:r>
              <a:rPr lang="zh-TW" altLang="en-US" sz="3600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木場公園（春）</a:t>
            </a:r>
            <a:r>
              <a:rPr kumimoji="0" lang="ja-JP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 </a:t>
            </a:r>
            <a:r>
              <a:rPr kumimoji="0" lang="en-US" altLang="ja-JP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『</a:t>
            </a:r>
            <a:r>
              <a:rPr kumimoji="0" lang="ja-JP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花と光のムーブメント</a:t>
            </a:r>
            <a:r>
              <a:rPr kumimoji="0" lang="en-US" altLang="ja-JP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』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企画提案事業</a:t>
            </a:r>
            <a:endParaRPr kumimoji="0" lang="en-US" altLang="ja-JP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3B5C6AE-11BF-7C8A-4864-9A45CE2B2A8F}"/>
              </a:ext>
            </a:extLst>
          </p:cNvPr>
          <p:cNvSpPr txBox="1"/>
          <p:nvPr/>
        </p:nvSpPr>
        <p:spPr>
          <a:xfrm>
            <a:off x="1347607" y="2275860"/>
            <a:ext cx="74558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企画提案書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B958A0C-2E81-978A-806E-5A017266A8E8}"/>
              </a:ext>
            </a:extLst>
          </p:cNvPr>
          <p:cNvSpPr txBox="1"/>
          <p:nvPr/>
        </p:nvSpPr>
        <p:spPr>
          <a:xfrm>
            <a:off x="3760507" y="3938809"/>
            <a:ext cx="26300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　</a:t>
            </a: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提案者</a:t>
            </a:r>
            <a:endParaRPr kumimoji="1" lang="en-US" altLang="ja-JP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○○○○○〇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564C7A35-A241-81DF-3C61-57505E7EB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4961-CC3E-4AFB-90AD-8CB1D8E9987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962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025ADD70-56E3-9BE4-A8A9-E9194B343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38" y="98427"/>
            <a:ext cx="8543925" cy="727073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８．提案内容</a:t>
            </a:r>
            <a:endParaRPr kumimoji="1" lang="en-US" altLang="ja-JP" sz="3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75DD536-FB2E-D2CA-3061-3ACB39D84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4961-CC3E-4AFB-90AD-8CB1D8E99872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4678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025ADD70-56E3-9BE4-A8A9-E9194B343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38" y="98427"/>
            <a:ext cx="8543925" cy="727073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８．提案内容</a:t>
            </a:r>
            <a:endParaRPr kumimoji="1" lang="en-US" altLang="ja-JP" sz="3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0A9D7044-3F0A-BC47-5511-727846FC8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4961-CC3E-4AFB-90AD-8CB1D8E99872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43154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025ADD70-56E3-9BE4-A8A9-E9194B343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38" y="98427"/>
            <a:ext cx="8543925" cy="727073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８．提案内容</a:t>
            </a:r>
            <a:endParaRPr kumimoji="1" lang="en-US" altLang="ja-JP" sz="3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70DB8442-022F-6F36-F071-2A1DA2766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4961-CC3E-4AFB-90AD-8CB1D8E99872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9646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025ADD70-56E3-9BE4-A8A9-E9194B343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38" y="98427"/>
            <a:ext cx="8543925" cy="727073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８．提案内容</a:t>
            </a:r>
            <a:endParaRPr kumimoji="1" lang="en-US" altLang="ja-JP" sz="3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693773EE-8F2D-719D-14AE-DCE2D3398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4961-CC3E-4AFB-90AD-8CB1D8E99872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32156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025ADD70-56E3-9BE4-A8A9-E9194B343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38" y="98427"/>
            <a:ext cx="8543925" cy="727073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８．提案内容</a:t>
            </a:r>
            <a:endParaRPr kumimoji="1" lang="en-US" altLang="ja-JP" sz="3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B3FEFDC2-FE5E-2A19-1440-78E6F1ABF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4961-CC3E-4AFB-90AD-8CB1D8E99872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9185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025ADD70-56E3-9BE4-A8A9-E9194B343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38" y="98427"/>
            <a:ext cx="8543925" cy="727073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８．提案内容</a:t>
            </a:r>
            <a:endParaRPr kumimoji="1" lang="en-US" altLang="ja-JP" sz="3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4D2B8923-BDE9-383F-463B-95425E264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4961-CC3E-4AFB-90AD-8CB1D8E99872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57188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025ADD70-56E3-9BE4-A8A9-E9194B343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38" y="98427"/>
            <a:ext cx="8543925" cy="727073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８．提案内容</a:t>
            </a:r>
            <a:endParaRPr kumimoji="1" lang="en-US" altLang="ja-JP" sz="3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A1CCF872-D7A4-66E8-D097-D29A4655A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4961-CC3E-4AFB-90AD-8CB1D8E99872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70309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025ADD70-56E3-9BE4-A8A9-E9194B343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38" y="98427"/>
            <a:ext cx="8543925" cy="727073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８．提案内容</a:t>
            </a:r>
            <a:endParaRPr kumimoji="1" lang="en-US" altLang="ja-JP" sz="3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71FDF9F3-A4E3-41B5-CB1D-5AE012853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4961-CC3E-4AFB-90AD-8CB1D8E99872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37184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025ADD70-56E3-9BE4-A8A9-E9194B343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38" y="98427"/>
            <a:ext cx="8543925" cy="727073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８．提案内容</a:t>
            </a:r>
            <a:endParaRPr kumimoji="1" lang="en-US" altLang="ja-JP" sz="3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A502F3BF-4062-FD8A-4112-5EE151379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4961-CC3E-4AFB-90AD-8CB1D8E99872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02001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025ADD70-56E3-9BE4-A8A9-E9194B343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38" y="98427"/>
            <a:ext cx="8543925" cy="727073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８．提案内容</a:t>
            </a:r>
            <a:endParaRPr kumimoji="1" lang="en-US" altLang="ja-JP" sz="3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9B255C0C-E84D-1DF9-A84F-76AAABAE9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4961-CC3E-4AFB-90AD-8CB1D8E99872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5395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57C9D00-0D93-CC5C-B1D2-1EB9B57BF92C}"/>
              </a:ext>
            </a:extLst>
          </p:cNvPr>
          <p:cNvSpPr txBox="1"/>
          <p:nvPr/>
        </p:nvSpPr>
        <p:spPr>
          <a:xfrm>
            <a:off x="283698" y="58846"/>
            <a:ext cx="9454191" cy="6686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【</a:t>
            </a:r>
            <a:r>
              <a:rPr kumimoji="1" lang="ja-JP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目次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】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１．</a:t>
            </a:r>
            <a:r>
              <a:rPr kumimoji="1" lang="zh-TW" altLang="en-US" sz="1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提出事業者</a:t>
            </a:r>
            <a:r>
              <a:rPr kumimoji="1" lang="ja-JP" altLang="en-US" sz="1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　</a:t>
            </a:r>
            <a:endParaRPr kumimoji="1" lang="en-US" altLang="ja-JP" sz="1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　代表事業者名、担当者名、ＴＥＬ、ＦＡＸ、Ｅメール</a:t>
            </a:r>
            <a:endParaRPr kumimoji="1" lang="en-US" altLang="ja-JP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２．事業者の概要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　会社概要（事業のあらましが分かるもの）</a:t>
            </a:r>
            <a:endParaRPr kumimoji="1" lang="en-US" altLang="ja-JP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３．過去のライトアップの実績（１件以上）</a:t>
            </a:r>
            <a:endParaRPr kumimoji="1" lang="en-US" altLang="ja-JP" sz="1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　・事業名、期間、来場者数、実施場所を含む内容（ライトアップ状況の分かる写真貼付のこと）</a:t>
            </a:r>
            <a:endParaRPr kumimoji="1" lang="en-US" altLang="ja-JP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４．業務責任者のライトアップ実績（１件以上）</a:t>
            </a:r>
            <a:endParaRPr kumimoji="1" lang="en-US" altLang="ja-JP" sz="1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　・業務担当者の詳細</a:t>
            </a:r>
            <a:r>
              <a:rPr kumimoji="1" lang="en-US" altLang="ja-JP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(</a:t>
            </a: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資格等含む</a:t>
            </a:r>
            <a:r>
              <a:rPr kumimoji="1" lang="en-US" altLang="ja-JP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)</a:t>
            </a: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、事業名、期間、来場者数、実施場所を含む内容（写真不要）</a:t>
            </a:r>
            <a:endParaRPr kumimoji="1" lang="en-US" altLang="ja-JP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５．</a:t>
            </a:r>
            <a:r>
              <a:rPr kumimoji="1" lang="zh-CN" altLang="en-US" sz="1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主技術担当者</a:t>
            </a:r>
            <a:r>
              <a:rPr kumimoji="1" lang="ja-JP" altLang="en-US" sz="1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のライトアップ実績</a:t>
            </a:r>
            <a:r>
              <a:rPr kumimoji="1" lang="en-US" altLang="ja-JP" sz="1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(1</a:t>
            </a:r>
            <a:r>
              <a:rPr kumimoji="1" lang="ja-JP" altLang="en-US" sz="1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件以上</a:t>
            </a:r>
            <a:r>
              <a:rPr kumimoji="1" lang="en-US" altLang="ja-JP" sz="1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　・市技術担当者の詳細</a:t>
            </a:r>
            <a:r>
              <a:rPr kumimoji="1" lang="en-US" altLang="ja-JP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(</a:t>
            </a: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資格等含む</a:t>
            </a:r>
            <a:r>
              <a:rPr kumimoji="1" lang="en-US" altLang="ja-JP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)</a:t>
            </a: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、事業名、期間、内容（写真不要）</a:t>
            </a:r>
            <a:endParaRPr kumimoji="1" lang="en-US" altLang="ja-JP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６．実施体制</a:t>
            </a:r>
            <a:r>
              <a:rPr kumimoji="1" lang="en-US" altLang="ja-JP" sz="1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(</a:t>
            </a:r>
            <a:r>
              <a:rPr kumimoji="1" lang="ja-JP" altLang="en-US" sz="1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業務従事者の配置、役割分担</a:t>
            </a:r>
            <a:r>
              <a:rPr kumimoji="1" lang="en-US" altLang="ja-JP" sz="1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７．作業工程</a:t>
            </a:r>
            <a:endParaRPr kumimoji="1" lang="en-US" altLang="ja-JP" sz="1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　打合せ</a:t>
            </a:r>
            <a:r>
              <a:rPr kumimoji="1" lang="en-US" altLang="ja-JP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(2</a:t>
            </a: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回以上</a:t>
            </a:r>
            <a:r>
              <a:rPr kumimoji="1" lang="en-US" altLang="ja-JP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)</a:t>
            </a: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、機材手配期間・準備、配線期間、機材設置期間、試験点灯</a:t>
            </a:r>
            <a:r>
              <a:rPr kumimoji="1" lang="en-US" altLang="ja-JP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(2</a:t>
            </a: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回以上</a:t>
            </a:r>
            <a:r>
              <a:rPr kumimoji="1" lang="en-US" altLang="ja-JP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)</a:t>
            </a: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、ライトアップ期間、</a:t>
            </a:r>
            <a:endParaRPr kumimoji="1" lang="en-US" altLang="ja-JP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　保守・点検日、警備員配置期間、給油日</a:t>
            </a:r>
            <a:r>
              <a:rPr kumimoji="1" lang="en-US" altLang="ja-JP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or</a:t>
            </a: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電池交換日</a:t>
            </a:r>
            <a:r>
              <a:rPr kumimoji="1" lang="en-US" altLang="ja-JP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(</a:t>
            </a: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該当した場合</a:t>
            </a:r>
            <a:r>
              <a:rPr kumimoji="1" lang="en-US" altLang="ja-JP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)</a:t>
            </a: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、</a:t>
            </a:r>
            <a:endParaRPr kumimoji="1" lang="en-US" altLang="ja-JP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　機材撤去日を最低限盛り込んだ工程表。</a:t>
            </a:r>
            <a:endParaRPr kumimoji="1" lang="en-US" altLang="ja-JP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８．提案内容</a:t>
            </a:r>
            <a:endParaRPr kumimoji="1" lang="en-US" altLang="ja-JP" sz="1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・イメージタイトル</a:t>
            </a:r>
            <a:endParaRPr kumimoji="1" lang="en-US" altLang="ja-JP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・ライトアップエリアの各見どころの全体図が分かるもの</a:t>
            </a:r>
            <a:endParaRPr kumimoji="1" lang="en-US" altLang="ja-JP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・見どころの紹介</a:t>
            </a:r>
            <a:br>
              <a:rPr kumimoji="1" lang="en-US" altLang="ja-JP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</a:b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・植栽等の提案</a:t>
            </a:r>
            <a:endParaRPr kumimoji="1" lang="en-US" altLang="ja-JP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・機材・電源の設置位置図</a:t>
            </a:r>
            <a:endParaRPr kumimoji="1" lang="en-US" altLang="ja-JP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・使用機材の一覧</a:t>
            </a:r>
            <a:r>
              <a:rPr kumimoji="1" lang="en-US" altLang="ja-JP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(</a:t>
            </a: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消費電力含む</a:t>
            </a:r>
            <a:r>
              <a:rPr kumimoji="1" lang="en-US" altLang="ja-JP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)</a:t>
            </a: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と電源詳細</a:t>
            </a:r>
            <a:r>
              <a:rPr kumimoji="1" lang="en-US" altLang="ja-JP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(</a:t>
            </a: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発電量含む</a:t>
            </a:r>
            <a:r>
              <a:rPr kumimoji="1" lang="en-US" altLang="ja-JP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・安全管理体制・安全対策</a:t>
            </a:r>
            <a:endParaRPr kumimoji="1" lang="en-US" altLang="ja-JP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　機材・電源設置に伴う安全対策、設置・撤去作業時の安全対策</a:t>
            </a:r>
            <a:endParaRPr kumimoji="1" lang="en-US" altLang="ja-JP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　ライトアップ期間中の通常管理と異常発生時の管理体制、</a:t>
            </a:r>
            <a:endParaRPr kumimoji="1" lang="en-US" altLang="ja-JP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　緊急時の公園協会・所管消防署・警察書を含めた連絡体制と具体的な対応策</a:t>
            </a:r>
            <a:endParaRPr kumimoji="1" lang="en-US" altLang="ja-JP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5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・人員配置計画</a:t>
            </a:r>
            <a:endParaRPr kumimoji="1" lang="en-US" altLang="ja-JP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・アンケート実施方法</a:t>
            </a:r>
            <a:br>
              <a:rPr kumimoji="1" lang="en-US" altLang="ja-JP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</a:b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・</a:t>
            </a:r>
            <a:r>
              <a:rPr kumimoji="1" lang="en-US" altLang="ja-JP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PR</a:t>
            </a: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活動</a:t>
            </a:r>
            <a:endParaRPr kumimoji="1" lang="en-US" altLang="ja-JP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９．その他</a:t>
            </a:r>
            <a:endParaRPr kumimoji="1" lang="en-US" altLang="ja-JP" sz="1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　連結及び単独の決算書等</a:t>
            </a:r>
            <a:r>
              <a:rPr kumimoji="1" lang="en-US" altLang="ja-JP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3</a:t>
            </a: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カ年分は</a:t>
            </a:r>
            <a:r>
              <a:rPr kumimoji="1" lang="en-US" altLang="ja-JP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PDF</a:t>
            </a: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で別途添付</a:t>
            </a:r>
            <a:endParaRPr kumimoji="1" lang="en-US" altLang="ja-JP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　経費は別紙「内訳書」で提出</a:t>
            </a:r>
            <a:endParaRPr kumimoji="1" lang="en-US" altLang="ja-JP" sz="12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0376C6E-B41B-00E7-2D83-52BF5CF69541}"/>
              </a:ext>
            </a:extLst>
          </p:cNvPr>
          <p:cNvSpPr txBox="1"/>
          <p:nvPr/>
        </p:nvSpPr>
        <p:spPr>
          <a:xfrm>
            <a:off x="6947555" y="74587"/>
            <a:ext cx="2790333" cy="2339102"/>
          </a:xfrm>
          <a:prstGeom prst="rect">
            <a:avLst/>
          </a:prstGeom>
          <a:noFill/>
          <a:ln w="28575">
            <a:solidFill>
              <a:schemeClr val="bg1">
                <a:lumMod val="75000"/>
              </a:schemeClr>
            </a:solidFill>
            <a:prstDash val="sysDot"/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左記の目次に習い下記の枚数内で、資料を作成してください。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・１～２で１枚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・３～５で最大２枚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・６で１枚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・７で最大２枚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　・８で最大１</a:t>
            </a: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5</a:t>
            </a:r>
            <a:r>
              <a: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枚</a:t>
            </a:r>
            <a:endParaRPr kumimoji="1" lang="en-US" altLang="ja-JP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計最大</a:t>
            </a:r>
            <a:r>
              <a:rPr kumimoji="1" lang="en-US" altLang="ja-JP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21</a:t>
            </a:r>
            <a:r>
              <a:rPr kumimoji="1" lang="ja-JP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枚</a:t>
            </a:r>
            <a:endParaRPr kumimoji="1" lang="en-US" altLang="ja-JP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86F9020A-174B-715F-1D37-9164EE073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4961-CC3E-4AFB-90AD-8CB1D8E99872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53686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025ADD70-56E3-9BE4-A8A9-E9194B343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38" y="98427"/>
            <a:ext cx="8543925" cy="727073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８．提案内容</a:t>
            </a:r>
            <a:endParaRPr kumimoji="1" lang="en-US" altLang="ja-JP" sz="3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AF59AAE3-7079-9425-163A-0B0B98BA6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4961-CC3E-4AFB-90AD-8CB1D8E99872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0046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025ADD70-56E3-9BE4-A8A9-E9194B343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38" y="98427"/>
            <a:ext cx="8543925" cy="727073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８．提案内容</a:t>
            </a:r>
            <a:endParaRPr kumimoji="1" lang="en-US" altLang="ja-JP" sz="3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8147B08D-731C-3D93-0E1A-70986EF3C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4961-CC3E-4AFB-90AD-8CB1D8E99872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61301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025ADD70-56E3-9BE4-A8A9-E9194B343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38" y="98427"/>
            <a:ext cx="8543925" cy="727073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８．提案内容</a:t>
            </a:r>
            <a:endParaRPr kumimoji="1" lang="en-US" altLang="ja-JP" sz="3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69EAE975-1AE3-2BC5-A629-6B7A03870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4961-CC3E-4AFB-90AD-8CB1D8E99872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58219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025ADD70-56E3-9BE4-A8A9-E9194B343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38" y="98427"/>
            <a:ext cx="8543925" cy="727073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８．提案内容</a:t>
            </a:r>
            <a:endParaRPr kumimoji="1" lang="en-US" altLang="ja-JP" sz="3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05D756C3-77CF-34A5-4D81-32F4A5C53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4961-CC3E-4AFB-90AD-8CB1D8E99872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0963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F3B601-81B2-C90F-1D17-2F2553DA9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938" y="212727"/>
            <a:ext cx="8543925" cy="1879600"/>
          </a:xfrm>
        </p:spPr>
        <p:txBody>
          <a:bodyPr>
            <a:normAutofit fontScale="90000"/>
          </a:bodyPr>
          <a:lstStyle/>
          <a:p>
            <a:r>
              <a:rPr kumimoji="1"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１．</a:t>
            </a:r>
            <a:r>
              <a:rPr kumimoji="1" lang="zh-TW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提出事業者</a:t>
            </a:r>
            <a:br>
              <a:rPr lang="en-US" altLang="zh-TW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br>
              <a:rPr lang="en-US" altLang="zh-TW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en-US" altLang="ja-JP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(1)</a:t>
            </a:r>
            <a:r>
              <a:rPr kumimoji="1"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代表事業者名</a:t>
            </a:r>
            <a:br>
              <a:rPr kumimoji="1" lang="en-US" altLang="ja-JP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en-US" altLang="ja-JP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(2)</a:t>
            </a:r>
            <a:r>
              <a:rPr kumimoji="1"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担当者名</a:t>
            </a:r>
            <a:br>
              <a:rPr lang="en-US" altLang="ja-JP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en-US" altLang="ja-JP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(3)</a:t>
            </a:r>
            <a:r>
              <a:rPr kumimoji="1"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ＴＥＬ</a:t>
            </a:r>
            <a:br>
              <a:rPr lang="en-US" altLang="ja-JP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en-US" altLang="ja-JP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(4)</a:t>
            </a:r>
            <a:r>
              <a:rPr kumimoji="1"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ＦＡＸ</a:t>
            </a:r>
            <a:br>
              <a:rPr lang="en-US" altLang="ja-JP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en-US" altLang="ja-JP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(5)</a:t>
            </a:r>
            <a:r>
              <a:rPr kumimoji="1"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Ｅメール</a:t>
            </a:r>
            <a:endParaRPr kumimoji="1" lang="ja-JP" altLang="en-US" sz="3200" dirty="0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92DFAE6A-5038-224C-7F6A-84686195C25F}"/>
              </a:ext>
            </a:extLst>
          </p:cNvPr>
          <p:cNvSpPr txBox="1">
            <a:spLocks/>
          </p:cNvSpPr>
          <p:nvPr/>
        </p:nvSpPr>
        <p:spPr>
          <a:xfrm>
            <a:off x="388937" y="2289112"/>
            <a:ext cx="8543925" cy="7270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j-cs"/>
              </a:rPr>
              <a:t>２．事業者の概要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D87CCB79-593F-5ED1-63A3-099E70581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4961-CC3E-4AFB-90AD-8CB1D8E99872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9129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F3B601-81B2-C90F-1D17-2F2553DA9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38" y="98427"/>
            <a:ext cx="8543925" cy="727073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３．過去のライトアップの実績（１件以上）</a:t>
            </a:r>
            <a:endParaRPr kumimoji="1" lang="en-US" altLang="ja-JP" sz="3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5E0B4A-AC77-075B-4BF3-866AA17396E5}"/>
              </a:ext>
            </a:extLst>
          </p:cNvPr>
          <p:cNvSpPr txBox="1"/>
          <p:nvPr/>
        </p:nvSpPr>
        <p:spPr>
          <a:xfrm>
            <a:off x="325437" y="825500"/>
            <a:ext cx="9365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・事業名、期間、来場者数、実施場所を含む内容（ライトアップ状況の分かる写真貼付のこと）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2A14D83-59F9-84DE-87A8-673846EB6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4961-CC3E-4AFB-90AD-8CB1D8E99872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6737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F3B601-81B2-C90F-1D17-2F2553DA9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38" y="98427"/>
            <a:ext cx="8543925" cy="727073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４．業務責任者のライトアップ実績（１件以上）</a:t>
            </a:r>
            <a:endParaRPr kumimoji="1" lang="en-US" altLang="ja-JP" sz="3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タイトル 1">
            <a:extLst>
              <a:ext uri="{FF2B5EF4-FFF2-40B4-BE49-F238E27FC236}">
                <a16:creationId xmlns:a16="http://schemas.microsoft.com/office/drawing/2014/main" id="{79706776-1B99-1843-F44B-FE461241013A}"/>
              </a:ext>
            </a:extLst>
          </p:cNvPr>
          <p:cNvSpPr txBox="1">
            <a:spLocks/>
          </p:cNvSpPr>
          <p:nvPr/>
        </p:nvSpPr>
        <p:spPr>
          <a:xfrm>
            <a:off x="122237" y="3171827"/>
            <a:ext cx="8543925" cy="7270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j-cs"/>
              </a:rPr>
              <a:t>５．</a:t>
            </a:r>
            <a:r>
              <a: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j-cs"/>
              </a:rPr>
              <a:t>主技術担当者</a:t>
            </a: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j-cs"/>
              </a:rPr>
              <a:t>のライトアップ実績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j-cs"/>
              </a:rPr>
              <a:t>(1</a:t>
            </a:r>
            <a:r>
              <a:rPr kumimoji="1" lang="ja-JP" alt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j-cs"/>
              </a:rPr>
              <a:t>件以上</a:t>
            </a:r>
            <a:r>
              <a:rPr kumimoji="1" lang="en-US" altLang="ja-JP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j-cs"/>
              </a:rPr>
              <a:t>)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5D81F5F-2105-E173-4948-9B519E86C523}"/>
              </a:ext>
            </a:extLst>
          </p:cNvPr>
          <p:cNvSpPr txBox="1"/>
          <p:nvPr/>
        </p:nvSpPr>
        <p:spPr>
          <a:xfrm>
            <a:off x="418445" y="832077"/>
            <a:ext cx="9365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・事業名、期間、来場者数、実施場所を含む内容（写真不要）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7E8588C-0707-3898-5F65-3F9C86AD4084}"/>
              </a:ext>
            </a:extLst>
          </p:cNvPr>
          <p:cNvSpPr txBox="1"/>
          <p:nvPr/>
        </p:nvSpPr>
        <p:spPr>
          <a:xfrm>
            <a:off x="418445" y="3898900"/>
            <a:ext cx="9365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・事業名、期間、来場者数、実施場所を含む内容（写真不要）</a:t>
            </a:r>
            <a:endParaRPr kumimoji="1" lang="en-US" altLang="ja-JP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80CF422-6980-36CD-6D7D-2B9F8A8BD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4961-CC3E-4AFB-90AD-8CB1D8E99872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9181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F3B601-81B2-C90F-1D17-2F2553DA9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38" y="98427"/>
            <a:ext cx="8543925" cy="727073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６．実施体制</a:t>
            </a:r>
            <a:r>
              <a:rPr kumimoji="1" lang="en-US" altLang="ja-JP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kumimoji="1"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業務従事者の配置、役割分担</a:t>
            </a:r>
            <a:r>
              <a:rPr kumimoji="1" lang="en-US" altLang="ja-JP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)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3E90FD6-9352-EA7E-51EF-549D9DEC8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4961-CC3E-4AFB-90AD-8CB1D8E99872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7888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F3B601-81B2-C90F-1D17-2F2553DA9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38" y="98427"/>
            <a:ext cx="8543925" cy="727073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７．作業工程</a:t>
            </a:r>
            <a:endParaRPr kumimoji="1" lang="en-US" altLang="ja-JP" sz="3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6105682-B1EF-032D-5684-41C1EE687340}"/>
              </a:ext>
            </a:extLst>
          </p:cNvPr>
          <p:cNvSpPr txBox="1"/>
          <p:nvPr/>
        </p:nvSpPr>
        <p:spPr>
          <a:xfrm>
            <a:off x="479424" y="711538"/>
            <a:ext cx="91090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打合せ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(2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回以上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)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、機材手配期間・準備、配線期間、機材設置期間、試験点灯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(2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回以上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)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、ライトアップ期間、保守・点検日、警備員配置期間、給油日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or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電池交換日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(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該当した場合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)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IZ UDPゴシック" panose="020B0400000000000000" pitchFamily="50" charset="-128"/>
                <a:ea typeface="BIZ UDPゴシック" panose="020B0400000000000000" pitchFamily="50" charset="-128"/>
                <a:cs typeface="+mn-cs"/>
              </a:rPr>
              <a:t>、機材撤去日を最低限盛り込んだ工程表。</a:t>
            </a:r>
            <a:endParaRPr kumimoji="1" lang="en-US" altLang="ja-JP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IZ UDPゴシック" panose="020B0400000000000000" pitchFamily="50" charset="-128"/>
              <a:ea typeface="BIZ UDPゴシック" panose="020B0400000000000000" pitchFamily="50" charset="-128"/>
              <a:cs typeface="+mn-cs"/>
            </a:endParaRPr>
          </a:p>
        </p:txBody>
      </p:sp>
      <p:graphicFrame>
        <p:nvGraphicFramePr>
          <p:cNvPr id="6" name="オブジェクト 5">
            <a:extLst>
              <a:ext uri="{FF2B5EF4-FFF2-40B4-BE49-F238E27FC236}">
                <a16:creationId xmlns:a16="http://schemas.microsoft.com/office/drawing/2014/main" id="{713D67C8-7090-4750-0881-AC28990849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1545091"/>
              </p:ext>
            </p:extLst>
          </p:nvPr>
        </p:nvGraphicFramePr>
        <p:xfrm>
          <a:off x="146051" y="1450202"/>
          <a:ext cx="9280525" cy="45264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11894855" imgH="4884310" progId="Excel.Sheet.12">
                  <p:embed/>
                </p:oleObj>
              </mc:Choice>
              <mc:Fallback>
                <p:oleObj name="Worksheet" r:id="rId3" imgW="11894855" imgH="4884310" progId="Excel.Sheet.12">
                  <p:embed/>
                  <p:pic>
                    <p:nvPicPr>
                      <p:cNvPr id="6" name="オブジェクト 5">
                        <a:extLst>
                          <a:ext uri="{FF2B5EF4-FFF2-40B4-BE49-F238E27FC236}">
                            <a16:creationId xmlns:a16="http://schemas.microsoft.com/office/drawing/2014/main" id="{713D67C8-7090-4750-0881-AC28990849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6051" y="1450202"/>
                        <a:ext cx="9280525" cy="4526483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bg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10C4FEC-F073-9622-F829-84D654E17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8D4961-CC3E-4AFB-90AD-8CB1D8E99872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0093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F3B601-81B2-C90F-1D17-2F2553DA9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38" y="98427"/>
            <a:ext cx="8543925" cy="727073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７．作業工程</a:t>
            </a:r>
            <a:endParaRPr kumimoji="1" lang="en-US" altLang="ja-JP" sz="3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9701A058-AF21-6F06-CA02-B994EE262E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4961-CC3E-4AFB-90AD-8CB1D8E99872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37923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>
            <a:extLst>
              <a:ext uri="{FF2B5EF4-FFF2-40B4-BE49-F238E27FC236}">
                <a16:creationId xmlns:a16="http://schemas.microsoft.com/office/drawing/2014/main" id="{025ADD70-56E3-9BE4-A8A9-E9194B343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238" y="98427"/>
            <a:ext cx="8543925" cy="727073"/>
          </a:xfrm>
        </p:spPr>
        <p:txBody>
          <a:bodyPr>
            <a:normAutofit/>
          </a:bodyPr>
          <a:lstStyle/>
          <a:p>
            <a:r>
              <a:rPr kumimoji="1" lang="ja-JP" altLang="en-US" sz="3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８．提案内容</a:t>
            </a:r>
            <a:endParaRPr kumimoji="1" lang="en-US" altLang="ja-JP" sz="32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6787662B-5AAD-E709-1CA5-CB94CA963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8D4961-CC3E-4AFB-90AD-8CB1D8E99872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7623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7412</TotalTime>
  <Words>749</Words>
  <Application>Microsoft Office PowerPoint</Application>
  <PresentationFormat>A4 210 x 297 mm</PresentationFormat>
  <Paragraphs>95</Paragraphs>
  <Slides>23</Slides>
  <Notes>1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23</vt:i4>
      </vt:variant>
    </vt:vector>
  </HeadingPairs>
  <TitlesOfParts>
    <vt:vector size="30" baseType="lpstr">
      <vt:lpstr>BIZ UDPゴシック</vt:lpstr>
      <vt:lpstr>游ゴシック</vt:lpstr>
      <vt:lpstr>Arial</vt:lpstr>
      <vt:lpstr>Calibri</vt:lpstr>
      <vt:lpstr>Calibri Light</vt:lpstr>
      <vt:lpstr>Office テーマ</vt:lpstr>
      <vt:lpstr>Worksheet</vt:lpstr>
      <vt:lpstr>PowerPoint プレゼンテーション</vt:lpstr>
      <vt:lpstr>PowerPoint プレゼンテーション</vt:lpstr>
      <vt:lpstr>１．提出事業者  (1)代表事業者名 (2)担当者名 (3)ＴＥＬ (4)ＦＡＸ (5)Ｅメール</vt:lpstr>
      <vt:lpstr>３．過去のライトアップの実績（１件以上）</vt:lpstr>
      <vt:lpstr>４．業務責任者のライトアップ実績（１件以上）</vt:lpstr>
      <vt:lpstr>６．実施体制(業務従事者の配置、役割分担)</vt:lpstr>
      <vt:lpstr>７．作業工程</vt:lpstr>
      <vt:lpstr>７．作業工程</vt:lpstr>
      <vt:lpstr>８．提案内容</vt:lpstr>
      <vt:lpstr>８．提案内容</vt:lpstr>
      <vt:lpstr>８．提案内容</vt:lpstr>
      <vt:lpstr>８．提案内容</vt:lpstr>
      <vt:lpstr>８．提案内容</vt:lpstr>
      <vt:lpstr>８．提案内容</vt:lpstr>
      <vt:lpstr>８．提案内容</vt:lpstr>
      <vt:lpstr>８．提案内容</vt:lpstr>
      <vt:lpstr>８．提案内容</vt:lpstr>
      <vt:lpstr>８．提案内容</vt:lpstr>
      <vt:lpstr>８．提案内容</vt:lpstr>
      <vt:lpstr>８．提案内容</vt:lpstr>
      <vt:lpstr>８．提案内容</vt:lpstr>
      <vt:lpstr>８．提案内容</vt:lpstr>
      <vt:lpstr>８．提案内容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【様式2_Ver.2】2026年度 木場公園（春）「花と光のムーブメント」企画提案書</dc:title>
  <cp:lastModifiedBy>鈴木 由香里</cp:lastModifiedBy>
  <cp:revision>13</cp:revision>
  <dcterms:created xsi:type="dcterms:W3CDTF">2023-08-18T04:15:52Z</dcterms:created>
  <dcterms:modified xsi:type="dcterms:W3CDTF">2026-07-22T07:22:35Z</dcterms:modified>
</cp:coreProperties>
</file>