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0" r:id="rId2"/>
    <p:sldId id="281" r:id="rId3"/>
    <p:sldId id="282" r:id="rId4"/>
    <p:sldId id="331" r:id="rId5"/>
    <p:sldId id="332" r:id="rId6"/>
    <p:sldId id="333" r:id="rId7"/>
    <p:sldId id="335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4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27076-87EC-495B-AAC2-FF5BDF1B7EC7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07C6C-2EA0-46FE-A1E2-137EBBFE464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680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07C6C-2EA0-46FE-A1E2-137EBBFE464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670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1ECC-138C-4BB6-959C-DD0510523457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463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5B159-B330-4149-911C-91A708A31897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62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95E8-886D-41B7-8221-C27A9EE5F2C0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56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4BD-ACE4-4D0B-A994-80F4D3277B53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42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251A1-37A9-498B-987C-C3AE2207D41E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4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34CE-24BA-4B69-9D09-F4FBAAD1E964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6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A502-96B9-4427-B1A0-21FD57DF208A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70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B5B0-A185-417C-935D-3BF0FD713C4D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2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899E5-6350-41A5-8354-E44DD8E00A98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83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9FEB9-3CCD-49E9-A09E-76A071146E39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06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C426A-AD0F-484D-9015-391C7C328FF2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835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01C9A-6334-4B12-B674-36CBC2AF78EB}" type="datetime1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4961-CC3E-4AFB-90AD-8CB1D8E998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66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0DD48AD-1130-164F-C7E8-0791D4CB8EBD}"/>
              </a:ext>
            </a:extLst>
          </p:cNvPr>
          <p:cNvSpPr txBox="1"/>
          <p:nvPr/>
        </p:nvSpPr>
        <p:spPr>
          <a:xfrm>
            <a:off x="493541" y="178046"/>
            <a:ext cx="89189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２０</a:t>
            </a:r>
            <a:r>
              <a:rPr lang="en-US" altLang="ja-JP" sz="28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26</a:t>
            </a:r>
            <a:r>
              <a:rPr kumimoji="0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・２０</a:t>
            </a:r>
            <a:r>
              <a:rPr kumimoji="0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27</a:t>
            </a:r>
            <a:r>
              <a:rPr kumimoji="0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年度 </a:t>
            </a:r>
            <a:endParaRPr kumimoji="0" lang="en-US" altLang="ja-JP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舎人公園 </a:t>
            </a:r>
            <a:r>
              <a:rPr kumimoji="0" lang="en-US" altLang="ja-JP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『</a:t>
            </a:r>
            <a:r>
              <a:rPr kumimoji="0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花と光のムーブメント</a:t>
            </a:r>
            <a:r>
              <a:rPr kumimoji="0" lang="en-US" altLang="ja-JP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企画提案事業</a:t>
            </a:r>
            <a:endParaRPr kumimoji="0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3B5C6AE-11BF-7C8A-4864-9A45CE2B2A8F}"/>
              </a:ext>
            </a:extLst>
          </p:cNvPr>
          <p:cNvSpPr txBox="1"/>
          <p:nvPr/>
        </p:nvSpPr>
        <p:spPr>
          <a:xfrm>
            <a:off x="1347607" y="2275860"/>
            <a:ext cx="7455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企画提案書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958A0C-2E81-978A-806E-5A017266A8E8}"/>
              </a:ext>
            </a:extLst>
          </p:cNvPr>
          <p:cNvSpPr txBox="1"/>
          <p:nvPr/>
        </p:nvSpPr>
        <p:spPr>
          <a:xfrm>
            <a:off x="3760507" y="3938809"/>
            <a:ext cx="2630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</a:t>
            </a: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提案者</a:t>
            </a:r>
            <a:endParaRPr kumimoji="1" lang="en-US" altLang="ja-JP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○○○○○〇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64C7A35-A241-81DF-3C61-57505E7EB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57C9D00-0D93-CC5C-B1D2-1EB9B57BF92C}"/>
              </a:ext>
            </a:extLst>
          </p:cNvPr>
          <p:cNvSpPr txBox="1"/>
          <p:nvPr/>
        </p:nvSpPr>
        <p:spPr>
          <a:xfrm>
            <a:off x="283698" y="58846"/>
            <a:ext cx="9454191" cy="6301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【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目次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】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１．</a:t>
            </a:r>
            <a:r>
              <a:rPr kumimoji="1" lang="zh-TW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提出事業者</a:t>
            </a: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</a:t>
            </a:r>
            <a:endParaRPr kumimoji="1" lang="en-US" altLang="ja-JP" sz="1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代表事業者名、担当者名、ＴＥＬ、ＦＡＸ、Ｅメール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２．事業者の概要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会社概要（事業のあらましが分かるもの）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３．過去のライトアップの実績（１件以上）</a:t>
            </a:r>
            <a:endParaRPr kumimoji="1" lang="en-US" altLang="ja-JP" sz="1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・事業名、期間、来場者数、実施場所を含む内容（ライトアップ状況の分かる写真貼付のこと）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４．業務責任者のライトアップ実績（１件以上）</a:t>
            </a:r>
            <a:endParaRPr kumimoji="1" lang="en-US" altLang="ja-JP" sz="1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・業務担当者の詳細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資格等含む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、事業名、期間、来場者数、実施場所を含む内容（写真不要）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５．</a:t>
            </a:r>
            <a:r>
              <a:rPr kumimoji="1" lang="zh-CN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主技術担当者</a:t>
            </a: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のライトアップ実績</a:t>
            </a:r>
            <a:r>
              <a:rPr kumimoji="1" lang="en-US" altLang="ja-JP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(1</a:t>
            </a: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件以上</a:t>
            </a:r>
            <a:r>
              <a:rPr kumimoji="1" lang="en-US" altLang="ja-JP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・市技術担当者の詳細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資格等含む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、事業名、期間、内容（写真不要）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６．実施体制</a:t>
            </a:r>
            <a:r>
              <a:rPr kumimoji="1" lang="en-US" altLang="ja-JP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業務従事者の配置、役割分担</a:t>
            </a:r>
            <a:r>
              <a:rPr kumimoji="1" lang="en-US" altLang="ja-JP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７．作業工程</a:t>
            </a:r>
            <a:endParaRPr kumimoji="1" lang="en-US" altLang="ja-JP" sz="1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打合せ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(2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回以上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、機材手配期間・準備、配線期間、機材設置期間、試験点灯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(2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回以上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、ライトアップ期間、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保守・点検日、警備員配置期間、給油日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or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電池交換日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該当した場合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機材撤去日を最低限盛り込んだ工程表。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８．提案内容</a:t>
            </a:r>
            <a:endParaRPr kumimoji="1" lang="en-US" altLang="ja-JP" sz="1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・イメージタイトル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・ライトアップエリアの各見どころの全体図が分かるもの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・見どころの紹介（各スポットの紹介文は</a:t>
            </a:r>
            <a:r>
              <a:rPr kumimoji="1" lang="ja-JP" altLang="en-US" sz="125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１００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文字程度とし、簡潔に記載すること）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・機材・電源の設置位置図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・使用機材の一覧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消費電力含む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と電源詳細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発電量含む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・安全管理体制・安全対策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機材・電源設置に伴う安全対策、設置・撤去作業時の安全対策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ライトアップ期間中の通常管理と異常発生時の管理体制、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緊急時の公園協会・所管消防署・警察書を含めた連絡体制と具体的な対応策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・人員配置計画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・アンケート実施方法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PR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活動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９．その他</a:t>
            </a:r>
            <a:endParaRPr kumimoji="1" lang="en-US" altLang="ja-JP" sz="1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連結及び単独の決算書等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3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カ年分は</a:t>
            </a:r>
            <a:r>
              <a:rPr kumimoji="1" lang="en-US" altLang="ja-JP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PDF</a:t>
            </a: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で別途添付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　経費は別紙「内訳書」で提出</a:t>
            </a:r>
            <a:endParaRPr kumimoji="1" lang="en-US" altLang="ja-JP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0376C6E-B41B-00E7-2D83-52BF5CF69541}"/>
              </a:ext>
            </a:extLst>
          </p:cNvPr>
          <p:cNvSpPr txBox="1"/>
          <p:nvPr/>
        </p:nvSpPr>
        <p:spPr>
          <a:xfrm>
            <a:off x="6947555" y="74587"/>
            <a:ext cx="2790333" cy="2339102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左記の目次に習い下記の枚数内で、資料を作成してください。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・１～２で１枚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・３～５で最大２枚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・６で１枚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・７で最大２枚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　・８で最大１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5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枚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計最大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21</a:t>
            </a: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枚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6F9020A-174B-715F-1D37-9164EE073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368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F3B601-81B2-C90F-1D17-2F2553DA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38" y="212727"/>
            <a:ext cx="8543925" cy="1879600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１．</a:t>
            </a:r>
            <a:r>
              <a:rPr kumimoji="1" lang="zh-TW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提出事業者</a:t>
            </a:r>
            <a:br>
              <a:rPr lang="en-US" altLang="zh-TW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br>
              <a:rPr lang="en-US" altLang="zh-TW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(1)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代表事業者名</a:t>
            </a:r>
            <a:br>
              <a:rPr kumimoji="1"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(2)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担当者名</a:t>
            </a:r>
            <a:b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(3)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ＴＥＬ</a:t>
            </a:r>
            <a:b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(4)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ＦＡＸ</a:t>
            </a:r>
            <a:b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en-US" alt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(5)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Ｅメール</a:t>
            </a:r>
            <a:endParaRPr kumimoji="1" lang="ja-JP" altLang="en-US" sz="32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92DFAE6A-5038-224C-7F6A-84686195C25F}"/>
              </a:ext>
            </a:extLst>
          </p:cNvPr>
          <p:cNvSpPr txBox="1">
            <a:spLocks/>
          </p:cNvSpPr>
          <p:nvPr/>
        </p:nvSpPr>
        <p:spPr>
          <a:xfrm>
            <a:off x="388937" y="2289112"/>
            <a:ext cx="8543925" cy="727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２．事業者の概要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87CCB79-593F-5ED1-63A3-099E70581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129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F3B601-81B2-C90F-1D17-2F2553DA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8543925" cy="727073"/>
          </a:xfrm>
        </p:spPr>
        <p:txBody>
          <a:bodyPr>
            <a:norm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３．過去のライトアップの実績（１件以上）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5E0B4A-AC77-075B-4BF3-866AA17396E5}"/>
              </a:ext>
            </a:extLst>
          </p:cNvPr>
          <p:cNvSpPr txBox="1"/>
          <p:nvPr/>
        </p:nvSpPr>
        <p:spPr>
          <a:xfrm>
            <a:off x="325437" y="825500"/>
            <a:ext cx="936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・事業名、期間、来場者数、実施場所を含む内容（ライトアップ状況の分かる写真貼付のこと）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A14D83-59F9-84DE-87A8-673846EB6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6737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F3B601-81B2-C90F-1D17-2F2553DA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8543925" cy="727073"/>
          </a:xfrm>
        </p:spPr>
        <p:txBody>
          <a:bodyPr>
            <a:norm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４．業務責任者のライトアップ実績（１件以上）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79706776-1B99-1843-F44B-FE461241013A}"/>
              </a:ext>
            </a:extLst>
          </p:cNvPr>
          <p:cNvSpPr txBox="1">
            <a:spLocks/>
          </p:cNvSpPr>
          <p:nvPr/>
        </p:nvSpPr>
        <p:spPr>
          <a:xfrm>
            <a:off x="122237" y="3171827"/>
            <a:ext cx="8543925" cy="727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５．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主技術担当者</a:t>
            </a: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のライトアップ実績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(1</a:t>
            </a: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件以上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rPr>
              <a:t>)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5D81F5F-2105-E173-4948-9B519E86C523}"/>
              </a:ext>
            </a:extLst>
          </p:cNvPr>
          <p:cNvSpPr txBox="1"/>
          <p:nvPr/>
        </p:nvSpPr>
        <p:spPr>
          <a:xfrm>
            <a:off x="418445" y="832077"/>
            <a:ext cx="936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・事業名、期間、来場者数、実施場所を含む内容（写真不要）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E8588C-0707-3898-5F65-3F9C86AD4084}"/>
              </a:ext>
            </a:extLst>
          </p:cNvPr>
          <p:cNvSpPr txBox="1"/>
          <p:nvPr/>
        </p:nvSpPr>
        <p:spPr>
          <a:xfrm>
            <a:off x="418445" y="3898900"/>
            <a:ext cx="936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・事業名、期間、来場者数、実施場所を含む内容（写真不要）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0CF422-6980-36CD-6D7D-2B9F8A8BD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918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F3B601-81B2-C90F-1D17-2F2553DA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8543925" cy="727073"/>
          </a:xfrm>
        </p:spPr>
        <p:txBody>
          <a:bodyPr>
            <a:norm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６．実施体制</a:t>
            </a:r>
            <a:r>
              <a:rPr kumimoji="1" lang="en-US" altLang="ja-JP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業務従事者の配置、役割分担</a:t>
            </a:r>
            <a:r>
              <a:rPr kumimoji="1" lang="en-US" altLang="ja-JP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3E90FD6-9352-EA7E-51EF-549D9DEC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888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F3B601-81B2-C90F-1D17-2F2553DA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8543925" cy="727073"/>
          </a:xfrm>
        </p:spPr>
        <p:txBody>
          <a:bodyPr>
            <a:norm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７．作業工程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105682-B1EF-032D-5684-41C1EE687340}"/>
              </a:ext>
            </a:extLst>
          </p:cNvPr>
          <p:cNvSpPr txBox="1"/>
          <p:nvPr/>
        </p:nvSpPr>
        <p:spPr>
          <a:xfrm>
            <a:off x="479424" y="711538"/>
            <a:ext cx="91090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打合せ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(2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回以上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、機材手配期間・準備、配線期間、機材設置期間、試験点灯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(2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回以上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、ライトアップ期間、保守・点検日、警備員配置期間、給油日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or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電池交換日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(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該当した場合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)</a:t>
            </a: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、機材撤去日を最低限盛り込んだ工程表。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id="{713D67C8-7090-4750-0881-AC28990849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488485"/>
              </p:ext>
            </p:extLst>
          </p:nvPr>
        </p:nvGraphicFramePr>
        <p:xfrm>
          <a:off x="307974" y="1420611"/>
          <a:ext cx="9280525" cy="4526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894855" imgH="4884310" progId="Excel.Sheet.12">
                  <p:embed/>
                </p:oleObj>
              </mc:Choice>
              <mc:Fallback>
                <p:oleObj name="Worksheet" r:id="rId3" imgW="11894855" imgH="4884310" progId="Excel.Sheet.12">
                  <p:embed/>
                  <p:pic>
                    <p:nvPicPr>
                      <p:cNvPr id="6" name="オブジェクト 5">
                        <a:extLst>
                          <a:ext uri="{FF2B5EF4-FFF2-40B4-BE49-F238E27FC236}">
                            <a16:creationId xmlns:a16="http://schemas.microsoft.com/office/drawing/2014/main" id="{713D67C8-7090-4750-0881-AC28990849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974" y="1420611"/>
                        <a:ext cx="9280525" cy="452648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0C4FEC-F073-9622-F829-84D654E17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4757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F3B601-81B2-C90F-1D17-2F2553DA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8543925" cy="727073"/>
          </a:xfrm>
        </p:spPr>
        <p:txBody>
          <a:bodyPr>
            <a:normAutofit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７．作業工程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701A058-AF21-6F06-CA02-B994EE26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3792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025ADD70-56E3-9BE4-A8A9-E9194B34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787662B-5AAD-E709-1CA5-CB94CA96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62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75DD536-FB2E-D2CA-3061-3ACB39D84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5A3327B6-045A-6178-09DB-F4740A5D262B}"/>
              </a:ext>
            </a:extLst>
          </p:cNvPr>
          <p:cNvSpPr txBox="1">
            <a:spLocks/>
          </p:cNvSpPr>
          <p:nvPr/>
        </p:nvSpPr>
        <p:spPr>
          <a:xfrm>
            <a:off x="122238" y="98427"/>
            <a:ext cx="9483878" cy="727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2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lang="ja-JP" altLang="en-US" sz="22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lang="ja-JP" altLang="en-US" sz="22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4678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A9D7044-3F0A-BC47-5511-727846FC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2D8775BF-0662-B30B-6315-EE9DAE6A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4315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0DB8442-022F-6F36-F071-2A1DA276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0760356D-57B4-2126-638D-50BD731B2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964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93773EE-8F2D-719D-14AE-DCE2D339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A5642DFF-CFDC-95EF-35DC-ECECA5BBB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3215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3FEFDC2-FE5E-2A19-1440-78E6F1ABF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699916EC-6053-317F-4E0D-9756D4BE9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9185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D2B8923-BDE9-383F-463B-95425E264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A9EA734-2616-0B60-210F-7FA55EBF4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5718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1CCF872-D7A4-66E8-D097-D29A4655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37146DD2-2051-FDE1-5339-F2A8DAF90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7030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71FDF9F3-A4E3-41B5-CB1D-5AE0128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B38618C-3B0D-727B-704B-ACBE8F36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3718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502F3BF-4062-FD8A-4112-5EE15137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C96F6D5F-6B66-A950-977C-0FABB139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0200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B255C0C-E84D-1DF9-A84F-76AAABAE9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2CBA93E-9F64-3C63-F8DD-81ED95AB4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5395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F59AAE3-7079-9425-163A-0B0B98BA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69ECAD7F-27E6-604A-2252-A5AECA15A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004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147B08D-731C-3D93-0E1A-70986EF3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00B337C-B638-FA52-D9A4-C4F59A15B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6130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9EAE975-1AE3-2BC5-A629-6B7A03870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EE164ADB-6E75-9C35-8478-CE8703231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5821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5D756C3-77CF-34A5-4D81-32F4A5C53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D4961-CC3E-4AFB-90AD-8CB1D8E99872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6E63DBFC-DD08-A010-77FB-9266EA12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38" y="98427"/>
            <a:ext cx="9483878" cy="727073"/>
          </a:xfrm>
        </p:spPr>
        <p:txBody>
          <a:bodyPr>
            <a:normAutofit fontScale="90000"/>
          </a:bodyPr>
          <a:lstStyle/>
          <a:p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８．提案内容</a:t>
            </a:r>
            <a: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（各スポットの紹介文は１００文字程度とし、簡潔に記載すること）</a:t>
            </a:r>
            <a:br>
              <a:rPr kumimoji="1" lang="ja-JP" altLang="en-US" sz="2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kumimoji="1" lang="en-US" altLang="ja-JP" sz="2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0963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6A01AC03F35D548BDE6D7F29B92E930" ma:contentTypeVersion="3" ma:contentTypeDescription="新しいドキュメントを作成します。" ma:contentTypeScope="" ma:versionID="db2690a7e1b1ed1afb4836d133293dd8">
  <xsd:schema xmlns:xsd="http://www.w3.org/2001/XMLSchema" xmlns:xs="http://www.w3.org/2001/XMLSchema" xmlns:p="http://schemas.microsoft.com/office/2006/metadata/properties" xmlns:ns2="f7f460f6-e112-489d-b5a1-98d62f6c9fa5" targetNamespace="http://schemas.microsoft.com/office/2006/metadata/properties" ma:root="true" ma:fieldsID="d5529b0b7efe2426f87e7b45ee2cf9a7" ns2:_="">
    <xsd:import namespace="f7f460f6-e112-489d-b5a1-98d62f6c9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460f6-e112-489d-b5a1-98d62f6c9f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69380E-EEA0-4D5E-A701-ADB7650256E4}"/>
</file>

<file path=customXml/itemProps2.xml><?xml version="1.0" encoding="utf-8"?>
<ds:datastoreItem xmlns:ds="http://schemas.openxmlformats.org/officeDocument/2006/customXml" ds:itemID="{80FF6D3B-F4DF-42F0-AAA4-FABC5DFB4076}"/>
</file>

<file path=customXml/itemProps3.xml><?xml version="1.0" encoding="utf-8"?>
<ds:datastoreItem xmlns:ds="http://schemas.openxmlformats.org/officeDocument/2006/customXml" ds:itemID="{EBCE0E08-23A5-46BA-8440-53CE7FBAE9F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7332</TotalTime>
  <Words>1043</Words>
  <PresentationFormat>A4 210 x 297 mm</PresentationFormat>
  <Paragraphs>96</Paragraphs>
  <Slides>23</Slides>
  <Notes>1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30" baseType="lpstr">
      <vt:lpstr>BIZ UDPゴシック</vt:lpstr>
      <vt:lpstr>游ゴシック</vt:lpstr>
      <vt:lpstr>Arial</vt:lpstr>
      <vt:lpstr>Calibri</vt:lpstr>
      <vt:lpstr>Calibri Light</vt:lpstr>
      <vt:lpstr>Office テーマ</vt:lpstr>
      <vt:lpstr>Worksheet</vt:lpstr>
      <vt:lpstr>PowerPoint プレゼンテーション</vt:lpstr>
      <vt:lpstr>PowerPoint プレゼンテーション</vt:lpstr>
      <vt:lpstr>１．提出事業者  (1)代表事業者名 (2)担当者名 (3)ＴＥＬ (4)ＦＡＸ (5)Ｅメール</vt:lpstr>
      <vt:lpstr>３．過去のライトアップの実績（１件以上）</vt:lpstr>
      <vt:lpstr>４．業務責任者のライトアップ実績（１件以上）</vt:lpstr>
      <vt:lpstr>６．実施体制(業務従事者の配置、役割分担)</vt:lpstr>
      <vt:lpstr>７．作業工程</vt:lpstr>
      <vt:lpstr>７．作業工程</vt:lpstr>
      <vt:lpstr>８．提案内容（各スポットの紹介文は１００文字程度とし、簡潔に記載すること） </vt:lpstr>
      <vt:lpstr>PowerPoint プレゼンテーション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  <vt:lpstr>８．提案内容（各スポットの紹介文は１００文字程度とし、簡潔に記載すること）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2023-08-18T04:15:52Z</dcterms:created>
  <dcterms:modified xsi:type="dcterms:W3CDTF">2026-09-15T03:09:44Z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0x01010006A01AC03F35D548BDE6D7F29B92E930</vt:lpwstr>
  </property>
</Properties>
</file>